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0" r:id="rId3"/>
    <p:sldId id="282" r:id="rId4"/>
    <p:sldId id="286" r:id="rId5"/>
    <p:sldId id="278" r:id="rId6"/>
    <p:sldId id="276" r:id="rId7"/>
    <p:sldId id="277" r:id="rId8"/>
    <p:sldId id="258" r:id="rId9"/>
    <p:sldId id="279" r:id="rId10"/>
    <p:sldId id="280" r:id="rId11"/>
    <p:sldId id="283" r:id="rId12"/>
    <p:sldId id="284" r:id="rId13"/>
    <p:sldId id="285" r:id="rId14"/>
    <p:sldId id="281" r:id="rId15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FF33"/>
    <a:srgbClr val="6EC5CC"/>
    <a:srgbClr val="FFCCCC"/>
    <a:srgbClr val="FFFFFF"/>
    <a:srgbClr val="8D84BD"/>
    <a:srgbClr val="E76291"/>
    <a:srgbClr val="FFCC66"/>
    <a:srgbClr val="FFCC99"/>
    <a:srgbClr val="FF0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0" autoAdjust="0"/>
    <p:restoredTop sz="95586" autoAdjust="0"/>
  </p:normalViewPr>
  <p:slideViewPr>
    <p:cSldViewPr>
      <p:cViewPr varScale="1">
        <p:scale>
          <a:sx n="71" d="100"/>
          <a:sy n="71" d="100"/>
        </p:scale>
        <p:origin x="-1020" y="-102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973215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44016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=""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副旋律づくり ②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2" y="1844824"/>
            <a:ext cx="9345488" cy="427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ボーカロイド教育版での入力方法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299776" y="3586664"/>
            <a:ext cx="1944216" cy="792088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0472" y="3172929"/>
            <a:ext cx="2016224" cy="40008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副旋律のパート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10" name="直線コネクタ 9"/>
          <p:cNvCxnSpPr/>
          <p:nvPr/>
        </p:nvCxnSpPr>
        <p:spPr bwMode="auto">
          <a:xfrm>
            <a:off x="2288704" y="4869160"/>
            <a:ext cx="705678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線矢印コネクタ 10"/>
          <p:cNvCxnSpPr/>
          <p:nvPr/>
        </p:nvCxnSpPr>
        <p:spPr bwMode="auto">
          <a:xfrm>
            <a:off x="3296816" y="4869160"/>
            <a:ext cx="0" cy="1008112"/>
          </a:xfrm>
          <a:prstGeom prst="straightConnector1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2" name="テキスト ボックス 11"/>
          <p:cNvSpPr txBox="1"/>
          <p:nvPr/>
        </p:nvSpPr>
        <p:spPr>
          <a:xfrm>
            <a:off x="3512840" y="5157192"/>
            <a:ext cx="4824536" cy="46164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「ファ」より下の音は使わない！</a:t>
            </a:r>
            <a:endParaRPr lang="ja-JP" altLang="en-US" sz="24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左中かっこ 15"/>
          <p:cNvSpPr/>
          <p:nvPr/>
        </p:nvSpPr>
        <p:spPr bwMode="auto">
          <a:xfrm rot="5400000">
            <a:off x="5925108" y="-1143508"/>
            <a:ext cx="504056" cy="6048672"/>
          </a:xfrm>
          <a:prstGeom prst="leftBrace">
            <a:avLst>
              <a:gd name="adj1" fmla="val 67900"/>
              <a:gd name="adj2" fmla="val 50000"/>
            </a:avLst>
          </a:prstGeom>
          <a:solidFill>
            <a:schemeClr val="bg1">
              <a:alpha val="3000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304928" y="1268760"/>
            <a:ext cx="3672408" cy="40008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サビ</a:t>
            </a:r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小節（</a:t>
            </a:r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10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～</a:t>
            </a:r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13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小節目）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1424608" y="2204864"/>
            <a:ext cx="360040" cy="216024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44488" y="1732769"/>
            <a:ext cx="2520280" cy="46164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伴奏の音を消す</a:t>
            </a:r>
            <a:endParaRPr lang="ja-JP" altLang="en-US" sz="24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15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1484784"/>
            <a:ext cx="928587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参考</a:t>
            </a:r>
            <a:r>
              <a:rPr kumimoji="1" lang="en-US" altLang="ja-JP" dirty="0" smtClean="0"/>
              <a:t>】</a:t>
            </a:r>
            <a:r>
              <a:rPr kumimoji="1" lang="ja-JP" altLang="en-US" dirty="0" smtClean="0"/>
              <a:t>伴奏の音を手がかりにして副旋律をつくる方法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5745088" y="1484784"/>
            <a:ext cx="360040" cy="36004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円/楕円 6"/>
          <p:cNvSpPr/>
          <p:nvPr/>
        </p:nvSpPr>
        <p:spPr bwMode="auto">
          <a:xfrm>
            <a:off x="3080792" y="2132856"/>
            <a:ext cx="216024" cy="21602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457056" y="1052736"/>
            <a:ext cx="2952328" cy="40008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↓コードガイド表示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80" y="1484784"/>
            <a:ext cx="9345487" cy="462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参考</a:t>
            </a:r>
            <a:r>
              <a:rPr kumimoji="1" lang="en-US" altLang="ja-JP" dirty="0" smtClean="0"/>
              <a:t>】</a:t>
            </a:r>
            <a:r>
              <a:rPr kumimoji="1" lang="ja-JP" altLang="en-US" dirty="0" smtClean="0"/>
              <a:t>伴奏の音を手がかりにして副旋律をつくる方法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8" name="円/楕円 7"/>
          <p:cNvSpPr/>
          <p:nvPr/>
        </p:nvSpPr>
        <p:spPr bwMode="auto">
          <a:xfrm>
            <a:off x="4160912" y="2132856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2288704" y="3109904"/>
            <a:ext cx="764792" cy="244827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3224808" y="5229200"/>
            <a:ext cx="100811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</a:t>
            </a:r>
          </a:p>
        </p:txBody>
      </p:sp>
      <p:sp>
        <p:nvSpPr>
          <p:cNvPr id="11" name="角丸四角形 10"/>
          <p:cNvSpPr/>
          <p:nvPr/>
        </p:nvSpPr>
        <p:spPr bwMode="auto">
          <a:xfrm>
            <a:off x="3224808" y="3068960"/>
            <a:ext cx="1008112" cy="301680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ミ</a:t>
            </a:r>
          </a:p>
        </p:txBody>
      </p:sp>
      <p:sp>
        <p:nvSpPr>
          <p:cNvPr id="12" name="角丸四角形 11"/>
          <p:cNvSpPr/>
          <p:nvPr/>
        </p:nvSpPr>
        <p:spPr bwMode="auto">
          <a:xfrm>
            <a:off x="3224808" y="4032360"/>
            <a:ext cx="100811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ド</a:t>
            </a:r>
          </a:p>
        </p:txBody>
      </p:sp>
      <p:sp>
        <p:nvSpPr>
          <p:cNvPr id="14" name="正方形/長方形 13"/>
          <p:cNvSpPr/>
          <p:nvPr/>
        </p:nvSpPr>
        <p:spPr bwMode="auto">
          <a:xfrm>
            <a:off x="4953000" y="3717032"/>
            <a:ext cx="3672408" cy="1872208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黄色い鍵盤の音を使えば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伴奏に合った副旋律を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つくることができる。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79" y="1484784"/>
            <a:ext cx="9315681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参考</a:t>
            </a:r>
            <a:r>
              <a:rPr kumimoji="1" lang="en-US" altLang="ja-JP" dirty="0" smtClean="0"/>
              <a:t>】</a:t>
            </a:r>
            <a:r>
              <a:rPr kumimoji="1" lang="ja-JP" altLang="en-US" dirty="0" smtClean="0"/>
              <a:t>伴奏の音を手がかりにして副旋律をつくる方法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9" name="角丸四角形 8"/>
          <p:cNvSpPr/>
          <p:nvPr/>
        </p:nvSpPr>
        <p:spPr bwMode="auto">
          <a:xfrm>
            <a:off x="2288704" y="3068960"/>
            <a:ext cx="764792" cy="216024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4232920" y="5013176"/>
            <a:ext cx="100811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ソ♯</a:t>
            </a:r>
          </a:p>
        </p:txBody>
      </p:sp>
      <p:sp>
        <p:nvSpPr>
          <p:cNvPr id="11" name="角丸四角形 10"/>
          <p:cNvSpPr/>
          <p:nvPr/>
        </p:nvSpPr>
        <p:spPr bwMode="auto">
          <a:xfrm>
            <a:off x="4232920" y="3055312"/>
            <a:ext cx="1008112" cy="301680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ミ</a:t>
            </a:r>
          </a:p>
        </p:txBody>
      </p:sp>
      <p:sp>
        <p:nvSpPr>
          <p:cNvPr id="12" name="角丸四角形 11"/>
          <p:cNvSpPr/>
          <p:nvPr/>
        </p:nvSpPr>
        <p:spPr bwMode="auto">
          <a:xfrm>
            <a:off x="4232920" y="4262032"/>
            <a:ext cx="100811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シ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4232920" y="3532072"/>
            <a:ext cx="1008112" cy="301680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レ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正方形/長方形 13"/>
          <p:cNvSpPr/>
          <p:nvPr/>
        </p:nvSpPr>
        <p:spPr bwMode="auto">
          <a:xfrm>
            <a:off x="5673080" y="3212976"/>
            <a:ext cx="3672408" cy="1872208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アルファベットが出てきたら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伴奏が変わった印！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赤い再生バーを移動させる。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mada\Desktop\0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422"/>
          <a:stretch/>
        </p:blipFill>
        <p:spPr bwMode="auto">
          <a:xfrm>
            <a:off x="1136576" y="1050358"/>
            <a:ext cx="7533368" cy="52589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副旋律記入表に考えた副旋律を書き込もう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9" name="正方形/長方形 8"/>
          <p:cNvSpPr/>
          <p:nvPr/>
        </p:nvSpPr>
        <p:spPr bwMode="auto">
          <a:xfrm>
            <a:off x="2310972" y="4581128"/>
            <a:ext cx="5184576" cy="1152128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ボーカロイド教育版でつくった副旋律を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そのまま記入しよう。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78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3200" dirty="0" smtClean="0"/>
              <a:t>「オーラ リー」の主旋律と調和した</a:t>
            </a:r>
            <a:endParaRPr lang="en-US" altLang="ja-JP" sz="3200" dirty="0" smtClean="0"/>
          </a:p>
          <a:p>
            <a:r>
              <a:rPr lang="ja-JP" altLang="en-US" sz="3200" dirty="0" smtClean="0"/>
              <a:t>副旋律をつくろう！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064568" y="4005064"/>
            <a:ext cx="7920880" cy="187220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dirty="0" smtClean="0"/>
              <a:t>音程の数え方とその特徴について復習します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 smtClean="0"/>
              <a:t>グループごとにボーカロイド教育版で「オーラ リー」のサビ</a:t>
            </a:r>
            <a:r>
              <a:rPr kumimoji="1" lang="en-US" altLang="ja-JP" dirty="0" smtClean="0"/>
              <a:t>4</a:t>
            </a:r>
            <a:r>
              <a:rPr kumimoji="1" lang="ja-JP" altLang="en-US" dirty="0" smtClean="0"/>
              <a:t>小節の副旋律をつくります</a:t>
            </a:r>
            <a:endParaRPr kumimoji="1" lang="en-US" altLang="ja-JP" dirty="0" smtClean="0"/>
          </a:p>
          <a:p>
            <a:pPr>
              <a:lnSpc>
                <a:spcPct val="150000"/>
              </a:lnSpc>
            </a:pPr>
            <a:endParaRPr kumimoji="1" lang="en-US" altLang="ja-JP" dirty="0" smtClean="0"/>
          </a:p>
        </p:txBody>
      </p:sp>
    </p:spTree>
    <p:extLst>
      <p:ext uri="{BB962C8B-B14F-4D97-AF65-F5344CB8AC3E}">
        <p14:creationId xmlns=""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音程の数え方の復習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3834" y="1340768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２つの音の高さの隔たり → </a:t>
            </a:r>
            <a:r>
              <a:rPr lang="ja-JP" altLang="en-US" sz="4800" b="1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音程</a:t>
            </a:r>
            <a:endParaRPr lang="en-US" altLang="ja-JP" sz="4800" b="1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8504" y="263691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・音程の数え方</a:t>
            </a:r>
            <a:endParaRPr lang="en-US" altLang="ja-JP" sz="2400" b="1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9" name="図 8" descr="度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496" y="3073511"/>
            <a:ext cx="9211818" cy="792099"/>
          </a:xfrm>
          <a:prstGeom prst="rect">
            <a:avLst/>
          </a:prstGeom>
        </p:spPr>
      </p:pic>
      <p:pic>
        <p:nvPicPr>
          <p:cNvPr id="10" name="図 9" descr="度数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144" y="4516443"/>
            <a:ext cx="9204484" cy="78476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280592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84848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817096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77336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４度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280592" y="530120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５度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584848" y="529249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６度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817096" y="529249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７度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401272" y="5292497"/>
            <a:ext cx="21602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８度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１オクターヴ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83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音程の数え方の復習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13834" y="1268760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ワークシートの練習問題を解いてみよう！</a:t>
            </a:r>
            <a:endParaRPr lang="en-US" altLang="ja-JP" sz="32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6" name="図 5" descr="度数の問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040" y="3235472"/>
            <a:ext cx="9273480" cy="8416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416496" y="2564904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■次の音程は何度か記入しよう</a:t>
            </a:r>
            <a:endParaRPr lang="en-US" altLang="ja-JP" sz="2400" b="1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12840" y="421237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208584" y="421237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049344" y="422108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５度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745088" y="422108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６度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音程による響きの違いを感じ取ろう</a:t>
            </a:r>
            <a:endParaRPr kumimoji="1" lang="ja-JP" alt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6551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音程に</a:t>
            </a:r>
            <a:r>
              <a:rPr lang="ja-JP" altLang="en-US" dirty="0"/>
              <a:t>よる響きの違いを感じ取ろう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504056"/>
          </a:xfrm>
        </p:spPr>
        <p:txBody>
          <a:bodyPr/>
          <a:lstStyle/>
          <a:p>
            <a:pPr>
              <a:buNone/>
            </a:pPr>
            <a:r>
              <a:rPr lang="ja-JP" altLang="en-US" dirty="0" smtClean="0"/>
              <a:t>度数によってどんな響きがしたか話し合おう！</a:t>
            </a:r>
            <a:endParaRPr kumimoji="1" lang="ja-JP" altLang="en-US" dirty="0"/>
          </a:p>
        </p:txBody>
      </p:sp>
      <p:sp>
        <p:nvSpPr>
          <p:cNvPr id="3" name="角丸四角形 2"/>
          <p:cNvSpPr/>
          <p:nvPr/>
        </p:nvSpPr>
        <p:spPr bwMode="auto">
          <a:xfrm>
            <a:off x="415674" y="1772816"/>
            <a:ext cx="2880320" cy="216024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2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  <a:endParaRPr kumimoji="1" lang="en-US" altLang="ja-JP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角丸四角形 19"/>
          <p:cNvSpPr/>
          <p:nvPr/>
        </p:nvSpPr>
        <p:spPr bwMode="auto">
          <a:xfrm>
            <a:off x="3512840" y="1772816"/>
            <a:ext cx="2880320" cy="216024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3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</a:p>
        </p:txBody>
      </p:sp>
      <p:sp>
        <p:nvSpPr>
          <p:cNvPr id="21" name="角丸四角形 20"/>
          <p:cNvSpPr/>
          <p:nvPr/>
        </p:nvSpPr>
        <p:spPr bwMode="auto">
          <a:xfrm>
            <a:off x="6609184" y="1772966"/>
            <a:ext cx="2880320" cy="216024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4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</a:p>
        </p:txBody>
      </p:sp>
      <p:sp>
        <p:nvSpPr>
          <p:cNvPr id="22" name="角丸四角形 21"/>
          <p:cNvSpPr/>
          <p:nvPr/>
        </p:nvSpPr>
        <p:spPr bwMode="auto">
          <a:xfrm>
            <a:off x="415674" y="4076922"/>
            <a:ext cx="2880320" cy="216039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5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</a:p>
        </p:txBody>
      </p:sp>
      <p:sp>
        <p:nvSpPr>
          <p:cNvPr id="23" name="角丸四角形 22"/>
          <p:cNvSpPr/>
          <p:nvPr/>
        </p:nvSpPr>
        <p:spPr bwMode="auto">
          <a:xfrm>
            <a:off x="3512840" y="4076922"/>
            <a:ext cx="2880320" cy="216039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6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</a:p>
        </p:txBody>
      </p:sp>
      <p:sp>
        <p:nvSpPr>
          <p:cNvPr id="24" name="角丸四角形 23"/>
          <p:cNvSpPr/>
          <p:nvPr/>
        </p:nvSpPr>
        <p:spPr bwMode="auto">
          <a:xfrm>
            <a:off x="6609184" y="4076922"/>
            <a:ext cx="2880320" cy="2160390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7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度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15674" y="237036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512840" y="237051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  <a:endParaRPr kumimoji="1" lang="ja-JP" altLang="en-US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636240" y="237051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  <a:endParaRPr kumimoji="1" lang="ja-JP" altLang="en-US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15674" y="467462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  <a:endParaRPr kumimoji="1" lang="ja-JP" altLang="en-US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512840" y="467462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  <a:endParaRPr kumimoji="1" lang="ja-JP" altLang="en-US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636240" y="467462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生徒の意見を記入</a:t>
            </a:r>
            <a:endParaRPr kumimoji="1" lang="ja-JP" altLang="en-US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16496" y="3102059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不協和音程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音がぶつかっている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濁った感じ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12840" y="3102059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調和している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きれいな</a:t>
            </a:r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感じ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609184" y="3102059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調和している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きれいな</a:t>
            </a:r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感じ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609184" y="540631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不協和音程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音がぶつかっている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濁った感じ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16496" y="540631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調和している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きれいな</a:t>
            </a:r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感じ</a:t>
            </a: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512840" y="540631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協和音程</a:t>
            </a:r>
            <a:endParaRPr lang="en-US" altLang="ja-JP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調和している</a:t>
            </a:r>
            <a:endParaRPr kumimoji="1" lang="en-US" altLang="ja-JP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きれいな</a:t>
            </a:r>
            <a:r>
              <a:rPr kumimoji="1" lang="ja-JP" altLang="en-US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感じ</a:t>
            </a:r>
          </a:p>
        </p:txBody>
      </p:sp>
      <p:sp>
        <p:nvSpPr>
          <p:cNvPr id="3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175359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音程に</a:t>
            </a:r>
            <a:r>
              <a:rPr lang="ja-JP" altLang="en-US" dirty="0"/>
              <a:t>よる響きの違いを感じ取ろう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4" name="コンテンツ プレースホルダー 4"/>
          <p:cNvSpPr>
            <a:spLocks noGrp="1"/>
          </p:cNvSpPr>
          <p:nvPr>
            <p:ph idx="1"/>
          </p:nvPr>
        </p:nvSpPr>
        <p:spPr>
          <a:xfrm>
            <a:off x="560512" y="1124744"/>
            <a:ext cx="8784976" cy="936104"/>
          </a:xfrm>
        </p:spPr>
        <p:txBody>
          <a:bodyPr/>
          <a:lstStyle/>
          <a:p>
            <a:pPr>
              <a:buNone/>
            </a:pPr>
            <a:r>
              <a:rPr lang="ja-JP" altLang="en-US" dirty="0" smtClean="0"/>
              <a:t>一般的に、・</a:t>
            </a:r>
            <a:r>
              <a:rPr lang="en-US" altLang="ja-JP" dirty="0" smtClean="0"/>
              <a:t>2</a:t>
            </a:r>
            <a:r>
              <a:rPr lang="ja-JP" altLang="en-US" dirty="0" smtClean="0"/>
              <a:t>度と</a:t>
            </a:r>
            <a:r>
              <a:rPr lang="en-US" altLang="ja-JP" dirty="0" smtClean="0"/>
              <a:t>7</a:t>
            </a:r>
            <a:r>
              <a:rPr lang="ja-JP" altLang="en-US" dirty="0" smtClean="0"/>
              <a:t>度は響きが濁っている。</a:t>
            </a:r>
            <a:endParaRPr lang="en-US" altLang="ja-JP" dirty="0" smtClean="0"/>
          </a:p>
          <a:p>
            <a:pPr lvl="1">
              <a:buNone/>
            </a:pPr>
            <a:r>
              <a:rPr kumimoji="1" lang="ja-JP" altLang="en-US" dirty="0" smtClean="0"/>
              <a:t>　　　  ・それ以外は響きが調和している。　とされている</a:t>
            </a:r>
            <a:endParaRPr kumimoji="1" lang="ja-JP" altLang="en-US" dirty="0"/>
          </a:p>
        </p:txBody>
      </p:sp>
      <p:sp>
        <p:nvSpPr>
          <p:cNvPr id="5" name="下矢印 4"/>
          <p:cNvSpPr/>
          <p:nvPr/>
        </p:nvSpPr>
        <p:spPr bwMode="auto">
          <a:xfrm>
            <a:off x="4592960" y="2132856"/>
            <a:ext cx="720080" cy="432048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角丸四角形 5"/>
          <p:cNvSpPr/>
          <p:nvPr/>
        </p:nvSpPr>
        <p:spPr bwMode="auto">
          <a:xfrm>
            <a:off x="776536" y="3033588"/>
            <a:ext cx="8352928" cy="320372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コンテンツ プレースホルダ 2"/>
          <p:cNvSpPr txBox="1">
            <a:spLocks/>
          </p:cNvSpPr>
          <p:nvPr/>
        </p:nvSpPr>
        <p:spPr bwMode="auto">
          <a:xfrm>
            <a:off x="1136576" y="3429000"/>
            <a:ext cx="77048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buFont typeface="Wingdings" pitchFamily="2" charset="2"/>
              <a:buChar char="n"/>
            </a:pPr>
            <a:r>
              <a:rPr lang="ja-JP" altLang="en-US" kern="0" dirty="0" smtClean="0"/>
              <a:t>曲の流れや前後の関係から、</a:t>
            </a:r>
            <a:r>
              <a:rPr lang="en-US" altLang="ja-JP" kern="0" dirty="0" smtClean="0"/>
              <a:t>2</a:t>
            </a:r>
            <a:r>
              <a:rPr lang="ja-JP" altLang="en-US" kern="0" dirty="0" smtClean="0"/>
              <a:t>度や</a:t>
            </a:r>
            <a:r>
              <a:rPr lang="en-US" altLang="ja-JP" kern="0" dirty="0" smtClean="0"/>
              <a:t>7</a:t>
            </a:r>
            <a:r>
              <a:rPr lang="ja-JP" altLang="en-US" kern="0" dirty="0" smtClean="0"/>
              <a:t>度も効果的に使うことができる！</a:t>
            </a:r>
            <a:endParaRPr lang="en-US" altLang="ja-JP" kern="0" dirty="0" smtClean="0"/>
          </a:p>
          <a:p>
            <a:pPr marL="457200" indent="-457200">
              <a:buFont typeface="Wingdings" pitchFamily="2" charset="2"/>
              <a:buChar char="n"/>
            </a:pPr>
            <a:r>
              <a:rPr lang="ja-JP" altLang="en-US" kern="0" dirty="0" smtClean="0"/>
              <a:t>同じ音程を使いすぎると、調和する音程でも違和感を感じることも・・・</a:t>
            </a:r>
            <a:endParaRPr lang="en-US" altLang="ja-JP" kern="0" dirty="0" smtClean="0"/>
          </a:p>
        </p:txBody>
      </p:sp>
      <p:sp>
        <p:nvSpPr>
          <p:cNvPr id="8" name="角丸四角形 7"/>
          <p:cNvSpPr/>
          <p:nvPr/>
        </p:nvSpPr>
        <p:spPr bwMode="auto">
          <a:xfrm>
            <a:off x="2828764" y="2780928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プレースホルダー 16"/>
          <p:cNvSpPr txBox="1">
            <a:spLocks/>
          </p:cNvSpPr>
          <p:nvPr/>
        </p:nvSpPr>
        <p:spPr>
          <a:xfrm>
            <a:off x="3134798" y="2852936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副旋律づくりのポイント</a:t>
            </a:r>
            <a:endParaRPr lang="ja-JP" altLang="en-US" kern="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48544" y="5301208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自分たちの「耳」を頼りに試行錯誤してみよう！</a:t>
            </a:r>
          </a:p>
        </p:txBody>
      </p:sp>
    </p:spTree>
    <p:extLst>
      <p:ext uri="{BB962C8B-B14F-4D97-AF65-F5344CB8AC3E}">
        <p14:creationId xmlns="" xmlns:p14="http://schemas.microsoft.com/office/powerpoint/2010/main" val="28830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「オーラ リー」の副旋律をつくろう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811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「</a:t>
            </a:r>
            <a:r>
              <a:rPr lang="ja-JP" altLang="en-US" dirty="0" smtClean="0"/>
              <a:t>オーラ リー</a:t>
            </a:r>
            <a:r>
              <a:rPr lang="ja-JP" altLang="en-US" dirty="0"/>
              <a:t>」</a:t>
            </a:r>
            <a:r>
              <a:rPr lang="ja-JP" altLang="en-US" dirty="0" smtClean="0"/>
              <a:t>の副旋律をつくろう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16496" y="1268760"/>
            <a:ext cx="9073008" cy="1152128"/>
          </a:xfrm>
        </p:spPr>
        <p:txBody>
          <a:bodyPr/>
          <a:lstStyle/>
          <a:p>
            <a:pPr marL="0" indent="0" algn="ctr">
              <a:buNone/>
            </a:pPr>
            <a:r>
              <a:rPr lang="ja-JP" altLang="en-US" sz="3200" dirty="0" smtClean="0"/>
              <a:t>主 旋 律 → 主 役</a:t>
            </a:r>
            <a:endParaRPr lang="en-US" altLang="ja-JP" sz="3200" dirty="0" smtClean="0"/>
          </a:p>
          <a:p>
            <a:pPr marL="0" indent="0" algn="ctr">
              <a:buNone/>
            </a:pPr>
            <a:r>
              <a:rPr kumimoji="1" lang="ja-JP" altLang="en-US" sz="3200" dirty="0" smtClean="0"/>
              <a:t>副 旋 律 → 脇 役</a:t>
            </a:r>
            <a:endParaRPr kumimoji="1" lang="ja-JP" altLang="en-US" sz="3200" dirty="0"/>
          </a:p>
        </p:txBody>
      </p:sp>
      <p:sp>
        <p:nvSpPr>
          <p:cNvPr id="5" name="角丸四角形 4"/>
          <p:cNvSpPr/>
          <p:nvPr/>
        </p:nvSpPr>
        <p:spPr bwMode="auto">
          <a:xfrm>
            <a:off x="776536" y="3465636"/>
            <a:ext cx="8352928" cy="241163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 bwMode="auto">
          <a:xfrm>
            <a:off x="1208584" y="3789040"/>
            <a:ext cx="74168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グループごとに</a:t>
            </a:r>
            <a:r>
              <a:rPr lang="ja-JP" altLang="en-US" kern="0" dirty="0" smtClean="0">
                <a:solidFill>
                  <a:srgbClr val="FF0000"/>
                </a:solidFill>
              </a:rPr>
              <a:t>サビ部分</a:t>
            </a:r>
            <a:r>
              <a:rPr lang="en-US" altLang="ja-JP" kern="0" dirty="0" smtClean="0">
                <a:solidFill>
                  <a:srgbClr val="FF0000"/>
                </a:solidFill>
              </a:rPr>
              <a:t>4</a:t>
            </a:r>
            <a:r>
              <a:rPr lang="ja-JP" altLang="en-US" kern="0" dirty="0" smtClean="0">
                <a:solidFill>
                  <a:srgbClr val="FF0000"/>
                </a:solidFill>
              </a:rPr>
              <a:t>小節</a:t>
            </a:r>
            <a:r>
              <a:rPr lang="ja-JP" altLang="en-US" kern="0" dirty="0" smtClean="0"/>
              <a:t>の副旋律をつくる</a:t>
            </a:r>
            <a:endParaRPr lang="en-US" altLang="ja-JP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smtClean="0"/>
              <a:t>できたら</a:t>
            </a:r>
            <a:r>
              <a:rPr lang="ja-JP" altLang="en-US" kern="0" smtClean="0"/>
              <a:t>サビ以外</a:t>
            </a:r>
            <a:r>
              <a:rPr lang="ja-JP" altLang="en-US" kern="0" smtClean="0"/>
              <a:t>の</a:t>
            </a:r>
            <a:r>
              <a:rPr lang="ja-JP" altLang="en-US" kern="0" dirty="0" smtClean="0"/>
              <a:t>部分にチャレンジ！</a:t>
            </a:r>
            <a:endParaRPr lang="en-US" altLang="ja-JP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できた作品は「副旋律記入表」に記入する</a:t>
            </a:r>
            <a:endParaRPr lang="en-US" altLang="ja-JP" kern="0" dirty="0" smtClean="0"/>
          </a:p>
        </p:txBody>
      </p:sp>
      <p:sp>
        <p:nvSpPr>
          <p:cNvPr id="7" name="角丸四角形 6"/>
          <p:cNvSpPr/>
          <p:nvPr/>
        </p:nvSpPr>
        <p:spPr bwMode="auto">
          <a:xfrm>
            <a:off x="2828764" y="3212976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テキスト プレースホルダー 16"/>
          <p:cNvSpPr txBox="1">
            <a:spLocks/>
          </p:cNvSpPr>
          <p:nvPr/>
        </p:nvSpPr>
        <p:spPr>
          <a:xfrm>
            <a:off x="3134798" y="3284984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副旋律づくりの手順</a:t>
            </a:r>
            <a:endParaRPr lang="ja-JP" altLang="en-US" kern="0" dirty="0"/>
          </a:p>
        </p:txBody>
      </p:sp>
    </p:spTree>
    <p:extLst>
      <p:ext uri="{BB962C8B-B14F-4D97-AF65-F5344CB8AC3E}">
        <p14:creationId xmlns="" xmlns:p14="http://schemas.microsoft.com/office/powerpoint/2010/main" val="136272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34749</TotalTime>
  <Words>511</Words>
  <Application>Microsoft Office PowerPoint</Application>
  <PresentationFormat>A4 210 x 297 mm</PresentationFormat>
  <Paragraphs>114</Paragraphs>
  <Slides>14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SES template</vt:lpstr>
      <vt:lpstr>副旋律づくり ②</vt:lpstr>
      <vt:lpstr>今日のめあて</vt:lpstr>
      <vt:lpstr>音程の数え方の復習</vt:lpstr>
      <vt:lpstr>音程の数え方の復習</vt:lpstr>
      <vt:lpstr>音程による響きの違いを感じ取ろう</vt:lpstr>
      <vt:lpstr>音程による響きの違いを感じ取ろう</vt:lpstr>
      <vt:lpstr>音程による響きの違いを感じ取ろう</vt:lpstr>
      <vt:lpstr>「オーラ リー」の副旋律をつくろう</vt:lpstr>
      <vt:lpstr>「オーラ リー」の副旋律をつくろう</vt:lpstr>
      <vt:lpstr>ボーカロイド教育版での入力方法</vt:lpstr>
      <vt:lpstr>【参考】伴奏の音を手がかりにして副旋律をつくる方法</vt:lpstr>
      <vt:lpstr>【参考】伴奏の音を手がかりにして副旋律をつくる方法</vt:lpstr>
      <vt:lpstr>【参考】伴奏の音を手がかりにして副旋律をつくる方法</vt:lpstr>
      <vt:lpstr>副旋律記入表に考えた副旋律を書き込もう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2017-02-23T08:00:42Z</dcterms:modified>
</cp:coreProperties>
</file>